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0"/>
  </p:notesMasterIdLst>
  <p:sldIdLst>
    <p:sldId id="256" r:id="rId2"/>
    <p:sldId id="364" r:id="rId3"/>
    <p:sldId id="365" r:id="rId4"/>
    <p:sldId id="366" r:id="rId5"/>
    <p:sldId id="367" r:id="rId6"/>
    <p:sldId id="339" r:id="rId7"/>
    <p:sldId id="341" r:id="rId8"/>
    <p:sldId id="342" r:id="rId9"/>
    <p:sldId id="343" r:id="rId10"/>
    <p:sldId id="344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68" r:id="rId22"/>
    <p:sldId id="356" r:id="rId23"/>
    <p:sldId id="358" r:id="rId24"/>
    <p:sldId id="357" r:id="rId25"/>
    <p:sldId id="362" r:id="rId26"/>
    <p:sldId id="363" r:id="rId27"/>
    <p:sldId id="360" r:id="rId28"/>
    <p:sldId id="361" r:id="rId2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>
        <p:scale>
          <a:sx n="69" d="100"/>
          <a:sy n="69" d="100"/>
        </p:scale>
        <p:origin x="135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011893"/>
                </a:solidFill>
              </a:rPr>
              <a:t>数値</a:t>
            </a:r>
            <a:r>
              <a:rPr lang="ja-JP" altLang="en-US" sz="3200" dirty="0">
                <a:solidFill>
                  <a:srgbClr val="011893"/>
                </a:solidFill>
              </a:rPr>
              <a:t>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2019/1/7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40303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前回の解説：コンプガチャ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7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1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65508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差分化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1124744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smtClean="0"/>
              <a:t>微分を、差分で近似すること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81128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時間微分の</a:t>
            </a:r>
            <a:r>
              <a:rPr kumimoji="1" lang="ja-JP" altLang="en-US" dirty="0"/>
              <a:t>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空間微分の離散化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 smtClean="0"/>
              <a:t>時間</a:t>
            </a:r>
            <a:r>
              <a:rPr lang="ja-JP" altLang="en-US" dirty="0"/>
              <a:t>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：拡散方程式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64752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2</a:t>
            </a:r>
            <a:r>
              <a:rPr kumimoji="1" lang="ja-JP" altLang="en-US" smtClean="0"/>
              <a:t>：反応拡散方程式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044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10994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</a:t>
            </a:r>
            <a:r>
              <a:rPr lang="ja-JP" altLang="en-US" dirty="0" smtClean="0"/>
              <a:t>コンプガチャのヤバさ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1052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はじめはサクサク、後になるほど渋くなる</a:t>
            </a:r>
            <a:endParaRPr kumimoji="1" lang="en-US" altLang="ja-JP" sz="28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5436096" cy="40770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59832" y="5589240"/>
            <a:ext cx="14446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CD</a:t>
            </a:r>
            <a:r>
              <a:rPr kumimoji="1" lang="ja-JP" altLang="en-US" dirty="0" smtClean="0"/>
              <a:t>購入枚数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99792" y="2276872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新しいポスターを得る確率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7544" y="6165304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最初の方の試行で「これは楽勝だ」と誤認させる→沼へ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44208" y="3068960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r>
              <a:rPr kumimoji="1" lang="ja-JP" altLang="en-US" dirty="0" smtClean="0"/>
              <a:t>枚購入した時点で</a:t>
            </a:r>
            <a:endParaRPr kumimoji="1" lang="en-US" altLang="ja-JP" dirty="0" smtClean="0"/>
          </a:p>
          <a:p>
            <a:r>
              <a:rPr lang="ja-JP" altLang="en-US" dirty="0" smtClean="0"/>
              <a:t>コンプ率</a:t>
            </a:r>
            <a:r>
              <a:rPr lang="en-US" altLang="ja-JP" dirty="0" smtClean="0"/>
              <a:t>90%</a:t>
            </a:r>
            <a:r>
              <a:rPr lang="ja-JP" altLang="en-US" dirty="0" smtClean="0"/>
              <a:t>程度</a:t>
            </a:r>
            <a:endParaRPr kumimoji="1" lang="ja-JP" altLang="en-US" dirty="0"/>
          </a:p>
        </p:txBody>
      </p:sp>
      <p:sp>
        <p:nvSpPr>
          <p:cNvPr id="11" name="下矢印 10"/>
          <p:cNvSpPr/>
          <p:nvPr/>
        </p:nvSpPr>
        <p:spPr>
          <a:xfrm>
            <a:off x="723629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44371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枚に一度しか</a:t>
            </a:r>
            <a:endParaRPr kumimoji="1" lang="en-US" altLang="ja-JP" dirty="0" smtClean="0"/>
          </a:p>
          <a:p>
            <a:r>
              <a:rPr lang="ja-JP" altLang="en-US" dirty="0" smtClean="0"/>
              <a:t>ポスターが増えない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676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</a:t>
            </a:r>
            <a:r>
              <a:rPr lang="ja-JP" altLang="en-US" dirty="0" smtClean="0"/>
              <a:t>：コンプガチャ</a:t>
            </a:r>
            <a:r>
              <a:rPr lang="ja-JP" altLang="en-US" dirty="0"/>
              <a:t>のヤバさ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途中であきらめるとそれまでのコストが無駄に</a:t>
            </a:r>
            <a:endParaRPr kumimoji="1"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719" y="191683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100</a:t>
            </a:r>
            <a:r>
              <a:rPr kumimoji="1" lang="ja-JP" altLang="en-US" sz="2400" dirty="0" smtClean="0"/>
              <a:t>枚購入した時点で、「あれ？」と気が付く</a:t>
            </a:r>
            <a:endParaRPr kumimoji="1" lang="ja-JP" altLang="en-US" sz="2400" dirty="0"/>
          </a:p>
        </p:txBody>
      </p:sp>
      <p:sp>
        <p:nvSpPr>
          <p:cNvPr id="5" name="下矢印 4"/>
          <p:cNvSpPr/>
          <p:nvPr/>
        </p:nvSpPr>
        <p:spPr>
          <a:xfrm>
            <a:off x="3534566" y="256490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8719" y="321297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しかし、手元には「ほぼそろっている」ポスター</a:t>
            </a:r>
            <a:endParaRPr lang="en-US" altLang="ja-JP" sz="2400" dirty="0" smtClean="0"/>
          </a:p>
        </p:txBody>
      </p:sp>
      <p:sp>
        <p:nvSpPr>
          <p:cNvPr id="7" name="下矢印 6"/>
          <p:cNvSpPr/>
          <p:nvPr/>
        </p:nvSpPr>
        <p:spPr>
          <a:xfrm>
            <a:off x="353456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8719" y="443711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今諦めたら、</a:t>
            </a:r>
            <a:r>
              <a:rPr lang="en-US" altLang="ja-JP" sz="2400" dirty="0" smtClean="0"/>
              <a:t>100</a:t>
            </a:r>
            <a:r>
              <a:rPr lang="ja-JP" altLang="en-US" sz="2400" dirty="0" smtClean="0"/>
              <a:t>枚購入した投資が無駄になる</a:t>
            </a:r>
            <a:endParaRPr lang="en-US" altLang="ja-JP" sz="2400" dirty="0" smtClean="0"/>
          </a:p>
        </p:txBody>
      </p:sp>
      <p:pic>
        <p:nvPicPr>
          <p:cNvPr id="1026" name="Picture 2" descr="沼にハマ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35388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矢印 9"/>
          <p:cNvSpPr/>
          <p:nvPr/>
        </p:nvSpPr>
        <p:spPr>
          <a:xfrm>
            <a:off x="3534566" y="5013176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86485" y="55892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沼へ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6237312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※ </a:t>
            </a:r>
            <a:r>
              <a:rPr lang="ja-JP" altLang="en-US" sz="2400" dirty="0" smtClean="0"/>
              <a:t>サンクコスト 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撤退時に回収できない費用</a:t>
            </a:r>
            <a:r>
              <a:rPr lang="en-US" altLang="ja-JP" sz="2400" dirty="0" smtClean="0"/>
              <a:t>)</a:t>
            </a:r>
            <a:r>
              <a:rPr lang="ja-JP" altLang="en-US" sz="2400" dirty="0"/>
              <a:t>効果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162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725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Q. </a:t>
            </a:r>
            <a:r>
              <a:rPr lang="ja-JP" altLang="en-US" sz="3200" dirty="0" smtClean="0"/>
              <a:t>コンプガチャは違法にすべきなの？</a:t>
            </a:r>
            <a:endParaRPr kumimoji="1" lang="ja-JP" altLang="en-US" sz="3200" dirty="0"/>
          </a:p>
        </p:txBody>
      </p:sp>
      <p:pic>
        <p:nvPicPr>
          <p:cNvPr id="2050" name="Picture 2" descr="中年男性の表情のイラスト「疑問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4" y="1340768"/>
            <a:ext cx="1727617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23528" y="3501008"/>
            <a:ext cx="8007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A</a:t>
            </a:r>
            <a:r>
              <a:rPr lang="en-US" altLang="ja-JP" sz="3200" dirty="0" smtClean="0"/>
              <a:t>. </a:t>
            </a:r>
            <a:r>
              <a:rPr lang="ja-JP" altLang="en-US" sz="3200" dirty="0" smtClean="0"/>
              <a:t>我々がどのような世界を目指すかに依る</a:t>
            </a:r>
            <a:endParaRPr kumimoji="1" lang="ja-JP" altLang="en-US" sz="3200" dirty="0"/>
          </a:p>
        </p:txBody>
      </p:sp>
      <p:pic>
        <p:nvPicPr>
          <p:cNvPr id="2052" name="Picture 4" descr="先生のイラスト（女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293096"/>
            <a:ext cx="1784986" cy="23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83768" y="4293096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嘘がなければ高金利は許されるか？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どこまでを「自己責任」とするか？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ギャンブルは禁止すべき？制限すべき？</a:t>
            </a:r>
            <a:endParaRPr lang="en-US" altLang="ja-JP" sz="2400" dirty="0" smtClean="0"/>
          </a:p>
          <a:p>
            <a:r>
              <a:rPr lang="ja-JP" altLang="en-US" sz="2400" dirty="0" smtClean="0"/>
              <a:t>スマホの</a:t>
            </a:r>
            <a:r>
              <a:rPr lang="en-US" altLang="ja-JP" sz="2400" dirty="0" smtClean="0"/>
              <a:t>n</a:t>
            </a:r>
            <a:r>
              <a:rPr lang="ja-JP" altLang="en-US" sz="2400" dirty="0" smtClean="0"/>
              <a:t>年縛りは？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7824" y="609329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答えはない。我々が相談し、決めるしかない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57956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42883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数値</a:t>
            </a:r>
            <a:r>
              <a:rPr lang="ja-JP" altLang="en-US" sz="3200" dirty="0" smtClean="0"/>
              <a:t>シミュレーション</a:t>
            </a: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 smtClean="0"/>
              <a:t>差分化</a:t>
            </a:r>
            <a:endParaRPr kumimoji="1"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 smtClean="0"/>
              <a:t>拡散方程式</a:t>
            </a:r>
            <a:endParaRPr kumimoji="1"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反応</a:t>
            </a:r>
            <a:r>
              <a:rPr lang="ja-JP" altLang="en-US" sz="3200" dirty="0" smtClean="0"/>
              <a:t>拡散</a:t>
            </a:r>
            <a:r>
              <a:rPr lang="ja-JP" altLang="en-US" sz="3200" dirty="0"/>
              <a:t>方程式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</a:t>
            </a:r>
            <a:r>
              <a:rPr kumimoji="1" lang="ja-JP" altLang="en-US" sz="2800" dirty="0" smtClean="0"/>
              <a:t>いる</a:t>
            </a:r>
            <a:endParaRPr kumimoji="1" lang="en-US" altLang="ja-JP" sz="2800" dirty="0" smtClean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</a:t>
            </a:r>
            <a:r>
              <a:rPr lang="ja-JP" altLang="en-US" sz="2800" dirty="0" smtClean="0"/>
              <a:t>呼ぶ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7468</TotalTime>
  <Words>953</Words>
  <Application>Microsoft Office PowerPoint</Application>
  <PresentationFormat>画面に合わせる (4:3)</PresentationFormat>
  <Paragraphs>184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1406</cp:revision>
  <dcterms:created xsi:type="dcterms:W3CDTF">2019-01-02T05:23:01Z</dcterms:created>
  <dcterms:modified xsi:type="dcterms:W3CDTF">2020-01-05T13:06:28Z</dcterms:modified>
</cp:coreProperties>
</file>